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  <p:sldMasterId id="2147483700" r:id="rId6"/>
  </p:sldMasterIdLst>
  <p:notesMasterIdLst>
    <p:notesMasterId r:id="rId25"/>
  </p:notesMasterIdLst>
  <p:handoutMasterIdLst>
    <p:handoutMasterId r:id="rId26"/>
  </p:handoutMasterIdLst>
  <p:sldIdLst>
    <p:sldId id="306" r:id="rId7"/>
    <p:sldId id="285" r:id="rId8"/>
    <p:sldId id="279" r:id="rId9"/>
    <p:sldId id="326" r:id="rId10"/>
    <p:sldId id="327" r:id="rId11"/>
    <p:sldId id="328" r:id="rId12"/>
    <p:sldId id="323" r:id="rId13"/>
    <p:sldId id="313" r:id="rId14"/>
    <p:sldId id="314" r:id="rId15"/>
    <p:sldId id="329" r:id="rId16"/>
    <p:sldId id="330" r:id="rId17"/>
    <p:sldId id="331" r:id="rId18"/>
    <p:sldId id="318" r:id="rId19"/>
    <p:sldId id="319" r:id="rId20"/>
    <p:sldId id="332" r:id="rId21"/>
    <p:sldId id="333" r:id="rId22"/>
    <p:sldId id="322" r:id="rId23"/>
    <p:sldId id="294" r:id="rId24"/>
  </p:sldIdLst>
  <p:sldSz cx="9144000" cy="5143500" type="screen16x9"/>
  <p:notesSz cx="6735763" cy="98663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29FE61F8-97F4-4F07-B4A4-774BC4AFA303}">
          <p14:sldIdLst>
            <p14:sldId id="306"/>
            <p14:sldId id="285"/>
            <p14:sldId id="279"/>
            <p14:sldId id="326"/>
            <p14:sldId id="327"/>
            <p14:sldId id="328"/>
            <p14:sldId id="323"/>
            <p14:sldId id="313"/>
            <p14:sldId id="314"/>
            <p14:sldId id="329"/>
            <p14:sldId id="330"/>
            <p14:sldId id="331"/>
            <p14:sldId id="318"/>
            <p14:sldId id="319"/>
            <p14:sldId id="332"/>
            <p14:sldId id="333"/>
            <p14:sldId id="322"/>
            <p14:sldId id="294"/>
          </p14:sldIdLst>
        </p14:section>
        <p14:section name="Abschnitt ohne Titel" id="{0EBAB291-B1D4-4EE0-9DCA-B50C966FF18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81">
          <p15:clr>
            <a:srgbClr val="A4A3A4"/>
          </p15:clr>
        </p15:guide>
        <p15:guide id="2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CC66"/>
    <a:srgbClr val="CC9900"/>
    <a:srgbClr val="669900"/>
    <a:srgbClr val="008000"/>
    <a:srgbClr val="00CC00"/>
    <a:srgbClr val="00CC99"/>
    <a:srgbClr val="0099CC"/>
    <a:srgbClr val="66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9" autoAdjust="0"/>
  </p:normalViewPr>
  <p:slideViewPr>
    <p:cSldViewPr>
      <p:cViewPr varScale="1">
        <p:scale>
          <a:sx n="140" d="100"/>
          <a:sy n="140" d="100"/>
        </p:scale>
        <p:origin x="732" y="114"/>
      </p:cViewPr>
      <p:guideLst>
        <p:guide orient="horz" pos="2981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66" y="-8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6D27C40-E553-436F-B2BC-1E34B40FB85D}" type="datetimeFigureOut">
              <a:rPr lang="de-DE"/>
              <a:pPr>
                <a:defRPr/>
              </a:pPr>
              <a:t>15.03.2018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3BF0F81-92FE-40C0-B689-39A90B9D4C4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90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E10E3-BD19-41BC-BDAE-8960142B3A18}" type="datetimeFigureOut">
              <a:rPr lang="de-DE" smtClean="0"/>
              <a:pPr/>
              <a:t>15.03.2018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B895-0AAB-484C-8974-BD44B69674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13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895-0AAB-484C-8974-BD44B696748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95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" y="0"/>
            <a:ext cx="9143999" cy="5141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6636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10112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44922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EB615C-81B6-4784-AC8F-0CE1807A1E30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KNAPP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10" name="Grafik 9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26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681ED4-C270-4BEE-A6BC-5F13ACBEF75C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KNAPP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6" name="Grafik 5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0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ED5511-3C78-4CDD-9903-C3D51101188B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KNAPP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39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224734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83785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49364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161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016" y="1005576"/>
            <a:ext cx="3970784" cy="3380433"/>
          </a:xfrm>
          <a:prstGeom prst="rect">
            <a:avLst/>
          </a:prstGeom>
        </p:spPr>
        <p:txBody>
          <a:bodyPr/>
          <a:lstStyle>
            <a:lvl1pPr algn="r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algn="r">
              <a:buNone/>
              <a:defRPr sz="1200">
                <a:latin typeface="Arial" pitchFamily="34" charset="0"/>
                <a:cs typeface="Arial" pitchFamily="34" charset="0"/>
              </a:defRPr>
            </a:lvl2pPr>
            <a:lvl3pPr algn="r">
              <a:buNone/>
              <a:defRPr>
                <a:latin typeface="Arial" pitchFamily="34" charset="0"/>
                <a:cs typeface="Arial" pitchFamily="34" charset="0"/>
              </a:defRPr>
            </a:lvl3pPr>
            <a:lvl4pPr algn="r">
              <a:buNone/>
              <a:defRPr>
                <a:latin typeface="Arial" pitchFamily="34" charset="0"/>
                <a:cs typeface="Arial" pitchFamily="34" charset="0"/>
              </a:defRPr>
            </a:lvl4pPr>
            <a:lvl5pPr algn="r"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  <p:pic>
        <p:nvPicPr>
          <p:cNvPr id="11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16"/>
            <a:ext cx="1224136" cy="977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" y="0"/>
            <a:ext cx="9143999" cy="5141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resentation_hintergrund_V3_0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4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7" y="51470"/>
            <a:ext cx="1275327" cy="10420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016" y="1005576"/>
            <a:ext cx="3970784" cy="3380433"/>
          </a:xfrm>
          <a:prstGeom prst="rect">
            <a:avLst/>
          </a:prstGeom>
        </p:spPr>
        <p:txBody>
          <a:bodyPr/>
          <a:lstStyle>
            <a:lvl1pPr algn="r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algn="r">
              <a:buNone/>
              <a:defRPr sz="1200">
                <a:latin typeface="Arial" pitchFamily="34" charset="0"/>
                <a:cs typeface="Arial" pitchFamily="34" charset="0"/>
              </a:defRPr>
            </a:lvl2pPr>
            <a:lvl3pPr algn="r">
              <a:buNone/>
              <a:defRPr>
                <a:latin typeface="Arial" pitchFamily="34" charset="0"/>
                <a:cs typeface="Arial" pitchFamily="34" charset="0"/>
              </a:defRPr>
            </a:lvl3pPr>
            <a:lvl4pPr algn="r">
              <a:buNone/>
              <a:defRPr>
                <a:latin typeface="Arial" pitchFamily="34" charset="0"/>
                <a:cs typeface="Arial" pitchFamily="34" charset="0"/>
              </a:defRPr>
            </a:lvl4pPr>
            <a:lvl5pPr algn="r"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  <p:pic>
        <p:nvPicPr>
          <p:cNvPr id="11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16"/>
            <a:ext cx="1224136" cy="9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resentation_hintergrund_V3_0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4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7" y="51470"/>
            <a:ext cx="1275327" cy="10420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1889" y="453455"/>
            <a:ext cx="8208000" cy="65160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1414" y="1265461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1414" y="1745282"/>
            <a:ext cx="4040188" cy="2963466"/>
          </a:xfrm>
          <a:prstGeom prst="rect">
            <a:avLst/>
          </a:prstGeom>
        </p:spPr>
        <p:txBody>
          <a:bodyPr/>
          <a:lstStyle>
            <a:lvl1pPr>
              <a:buClr>
                <a:srgbClr val="FFFF00"/>
              </a:buClr>
              <a:buSzPct val="200000"/>
              <a:buFont typeface="Arial" pitchFamily="34" charset="0"/>
              <a:buChar char="■"/>
              <a:defRPr sz="1600">
                <a:latin typeface="Arial" pitchFamily="34" charset="0"/>
                <a:cs typeface="Arial" pitchFamily="34" charset="0"/>
              </a:defRPr>
            </a:lvl1pPr>
            <a:lvl2pPr>
              <a:buClr>
                <a:srgbClr val="FFFF00"/>
              </a:buClr>
              <a:buSzPct val="200000"/>
              <a:buFont typeface="Arial" pitchFamily="34" charset="0"/>
              <a:buChar char="■"/>
              <a:defRPr sz="1400">
                <a:latin typeface="Arial" pitchFamily="34" charset="0"/>
                <a:cs typeface="Arial" pitchFamily="34" charset="0"/>
              </a:defRPr>
            </a:lvl2pPr>
            <a:lvl3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3pPr>
            <a:lvl4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4pPr>
            <a:lvl5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519240" y="1265461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519240" y="1745282"/>
            <a:ext cx="4041775" cy="2963466"/>
          </a:xfrm>
          <a:prstGeom prst="rect">
            <a:avLst/>
          </a:prstGeom>
        </p:spPr>
        <p:txBody>
          <a:bodyPr/>
          <a:lstStyle>
            <a:lvl1pPr>
              <a:buClr>
                <a:srgbClr val="FFFF00"/>
              </a:buClr>
              <a:buSzPct val="200000"/>
              <a:buFont typeface="Arial" pitchFamily="34" charset="0"/>
              <a:buChar char="■"/>
              <a:defRPr sz="1600">
                <a:latin typeface="Arial" pitchFamily="34" charset="0"/>
                <a:cs typeface="Arial" pitchFamily="34" charset="0"/>
              </a:defRPr>
            </a:lvl1pPr>
            <a:lvl2pPr>
              <a:buClr>
                <a:srgbClr val="FFFF00"/>
              </a:buClr>
              <a:buSzPct val="200000"/>
              <a:buFont typeface="Arial" pitchFamily="34" charset="0"/>
              <a:buChar char="■"/>
              <a:defRPr sz="1400">
                <a:latin typeface="Arial" pitchFamily="34" charset="0"/>
                <a:cs typeface="Arial" pitchFamily="34" charset="0"/>
              </a:defRPr>
            </a:lvl2pPr>
            <a:lvl3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3pPr>
            <a:lvl4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4pPr>
            <a:lvl5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AEB615C-81B6-4784-AC8F-0CE1807A1E30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453629"/>
            <a:ext cx="8208000" cy="65160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681ED4-C270-4BEE-A6BC-5F13ACBEF75C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7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EED5511-3C78-4CDD-9903-C3D51101188B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84074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presentation_hintergrund_V3_002.jp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10" name="Titel 8"/>
          <p:cNvSpPr txBox="1">
            <a:spLocks/>
          </p:cNvSpPr>
          <p:nvPr userDrawn="1"/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Titelmasterformat durch Klicken bearbeiten</a:t>
            </a:r>
          </a:p>
        </p:txBody>
      </p:sp>
      <p:sp>
        <p:nvSpPr>
          <p:cNvPr id="11" name="Inhaltsplatzhalter 10"/>
          <p:cNvSpPr txBox="1">
            <a:spLocks/>
          </p:cNvSpPr>
          <p:nvPr userDrawn="1"/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marL="1600200" marR="0" lvl="3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marL="2057400" marR="0" lvl="4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Verfasser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4" r:id="rId2"/>
    <p:sldLayoutId id="2147483690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/>
              <a:t>Verfasser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7" name="Grafik 6" descr="presentation_hintergrund_V3_002.jpg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8" name="Titel 8"/>
          <p:cNvSpPr txBox="1">
            <a:spLocks/>
          </p:cNvSpPr>
          <p:nvPr userDrawn="1"/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Titelmasterformat durch Klicken bearbeiten</a:t>
            </a:r>
          </a:p>
        </p:txBody>
      </p:sp>
      <p:sp>
        <p:nvSpPr>
          <p:cNvPr id="9" name="Inhaltsplatzhalter 10"/>
          <p:cNvSpPr txBox="1">
            <a:spLocks/>
          </p:cNvSpPr>
          <p:nvPr userDrawn="1"/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marL="1600200" marR="0" lvl="3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marL="2057400" marR="0" lvl="4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5095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21" r:id="rId14"/>
    <p:sldLayoutId id="2147483722" r:id="rId15"/>
    <p:sldLayoutId id="2147483723" r:id="rId16"/>
    <p:sldLayoutId id="2147483727" r:id="rId17"/>
    <p:sldLayoutId id="2147483728" r:id="rId18"/>
    <p:sldLayoutId id="2147483732" r:id="rId1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png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coding-contest.at/tl_files/images/navileist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28" y="386686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Textfeld 1"/>
          <p:cNvSpPr txBox="1">
            <a:spLocks noChangeArrowheads="1"/>
          </p:cNvSpPr>
          <p:nvPr/>
        </p:nvSpPr>
        <p:spPr bwMode="auto">
          <a:xfrm>
            <a:off x="3486547" y="374334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de-DE" sz="4800" dirty="0"/>
              <a:t>Willkommen!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7" y="3468041"/>
            <a:ext cx="1586439" cy="12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>
          <a:xfrm>
            <a:off x="395536" y="1131590"/>
            <a:ext cx="8208912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DE" sz="1600" b="1" dirty="0"/>
              <a:t>Einräumung V</a:t>
            </a:r>
          </a:p>
          <a:p>
            <a:r>
              <a:rPr lang="de-DE" dirty="0"/>
              <a:t>Jedes Produkt muss zumindest einen zugewiesenen Lagerort haben</a:t>
            </a:r>
          </a:p>
          <a:p>
            <a:r>
              <a:rPr lang="de-DE" dirty="0"/>
              <a:t>Lagerkriterien müssen eingehalten sein</a:t>
            </a:r>
          </a:p>
          <a:p>
            <a:r>
              <a:rPr lang="de-DE" dirty="0"/>
              <a:t>Kein Produkt darf mehr als drei Lagerorte haben</a:t>
            </a:r>
          </a:p>
          <a:p>
            <a:r>
              <a:rPr lang="de-DE" i="1" dirty="0"/>
              <a:t>Achtung</a:t>
            </a:r>
            <a:r>
              <a:rPr lang="de-DE" dirty="0"/>
              <a:t>: Kühl != Gefroren</a:t>
            </a:r>
          </a:p>
          <a:p>
            <a:r>
              <a:rPr lang="de-DE" dirty="0"/>
              <a:t>Produkt kann auf mehreren Lagerorten in mehreren Zonen eingelagert werden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 Optimierung bei der Abarbeitung</a:t>
            </a:r>
          </a:p>
          <a:p>
            <a:r>
              <a:rPr lang="de-DE" dirty="0">
                <a:sym typeface="Wingdings" panose="05000000000000000000" pitchFamily="2" charset="2"/>
              </a:rPr>
              <a:t>Die Anzahl der Stück pro Produkt und Lagerort ist unbeschränkt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843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1126485"/>
            <a:ext cx="8208912" cy="2534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Einräumung VI - Optimierung</a:t>
            </a:r>
          </a:p>
          <a:p>
            <a:r>
              <a:rPr lang="de-DE" dirty="0"/>
              <a:t>Holen der Produkte kostet (:= Arbeit)</a:t>
            </a:r>
          </a:p>
          <a:p>
            <a:r>
              <a:rPr lang="de-DE" dirty="0"/>
              <a:t>Kosten entstehen pro Regal und pro Lagerort</a:t>
            </a:r>
          </a:p>
          <a:p>
            <a:pPr lvl="1"/>
            <a:r>
              <a:rPr lang="de-DE" dirty="0"/>
              <a:t>Kosten pro Regalbesuch immer gleich</a:t>
            </a:r>
          </a:p>
          <a:p>
            <a:pPr lvl="1"/>
            <a:r>
              <a:rPr lang="de-DE" dirty="0"/>
              <a:t>Kosten pro Lagerort abhängig von Zone</a:t>
            </a:r>
          </a:p>
          <a:p>
            <a:r>
              <a:rPr lang="de-DE" dirty="0"/>
              <a:t>Die Kosten (:=Arbeit) für alle Aufträge soll in Summe möglichst gering sein</a:t>
            </a:r>
          </a:p>
        </p:txBody>
      </p:sp>
    </p:spTree>
    <p:extLst>
      <p:ext uri="{BB962C8B-B14F-4D97-AF65-F5344CB8AC3E}">
        <p14:creationId xmlns:p14="http://schemas.microsoft.com/office/powerpoint/2010/main" val="174548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1131590"/>
            <a:ext cx="8208912" cy="1296144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VII - Optimierung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07504" y="1419622"/>
                <a:ext cx="8830294" cy="3331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de-DE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A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de-DE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A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sz="16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de-A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  <m:r>
                        <a:rPr lang="de-A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de-A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	Gesamten Kosten des Auftrages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 err="1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de-DE" sz="1600" baseline="-25000" dirty="0" err="1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</a:t>
                </a: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Anzahl der benötigten Regale bei optimaler Entnahme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 err="1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de-DE" sz="1600" baseline="-25000" dirty="0" err="1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de-DE" sz="1600" baseline="-25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Kosten pro Regal</a:t>
                </a:r>
                <a:r>
                  <a:rPr lang="de-DE" sz="1600" baseline="-25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; </a:t>
                </a: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immer 50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Z	Anzahl der Produkte in einem Kommissionierauftrag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de-DE" sz="1600" baseline="-25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Kosten pro Lagerort aus dem ein Produkt entnommen wird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26047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de-DE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	Anzahl der benötigten Lagerorte</a:t>
                </a:r>
                <a:endParaRPr lang="de-AT" sz="16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622"/>
                <a:ext cx="8830294" cy="3331938"/>
              </a:xfrm>
              <a:prstGeom prst="rect">
                <a:avLst/>
              </a:prstGeom>
              <a:blipFill rotWithShape="1">
                <a:blip r:embed="rId2"/>
                <a:stretch>
                  <a:fillRect b="-9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62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555526"/>
            <a:ext cx="8208912" cy="2304256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VIII - Optimierung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 flipV="1">
            <a:off x="2705148" y="1707653"/>
            <a:ext cx="93237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741480"/>
              </p:ext>
            </p:extLst>
          </p:nvPr>
        </p:nvGraphicFramePr>
        <p:xfrm>
          <a:off x="1998181" y="668461"/>
          <a:ext cx="6621125" cy="3343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5" r:id="rId3" imgW="24114642" imgH="12139721" progId="CorelDraw.Graphic.17">
                  <p:embed/>
                </p:oleObj>
              </mc:Choice>
              <mc:Fallback>
                <p:oleObj r:id="rId3" imgW="24114642" imgH="12139721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81" y="668461"/>
                        <a:ext cx="6621125" cy="3343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107504" y="3258475"/>
                <a:ext cx="4860032" cy="1534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de-DE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de-DE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50+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de-AT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AT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de-DE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de-AT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de-DE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de-DE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50+</m:t>
                      </m:r>
                      <m:d>
                        <m:dPr>
                          <m:ctrlP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AT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de-AT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10+1</m:t>
                          </m:r>
                          <m: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de-AT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30+1</m:t>
                          </m:r>
                          <m:r>
                            <a:rPr lang="de-AT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de-AT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60 </m:t>
                          </m:r>
                        </m:e>
                      </m:d>
                      <m:r>
                        <a:rPr lang="de-AT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=250</m:t>
                      </m:r>
                    </m:oMath>
                  </m:oMathPara>
                </a14:m>
                <a:endParaRPr lang="de-AT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258475"/>
                <a:ext cx="4860032" cy="1534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7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323528" y="555526"/>
            <a:ext cx="8208912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Einräumung IX - Optimierung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 flipV="1">
            <a:off x="2788491" y="1779661"/>
            <a:ext cx="94873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38831"/>
              </p:ext>
            </p:extLst>
          </p:nvPr>
        </p:nvGraphicFramePr>
        <p:xfrm>
          <a:off x="1550095" y="555526"/>
          <a:ext cx="7257171" cy="366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0" r:id="rId3" imgW="24114642" imgH="12139721" progId="CorelDraw.Graphic.17">
                  <p:embed/>
                </p:oleObj>
              </mc:Choice>
              <mc:Fallback>
                <p:oleObj r:id="rId3" imgW="24114642" imgH="12139721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095" y="555526"/>
                        <a:ext cx="7257171" cy="36646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107504" y="4322136"/>
                <a:ext cx="4049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AT" i="0">
                          <a:latin typeface="Cambria Math" panose="02040503050406030204" pitchFamily="18" charset="0"/>
                        </a:rPr>
                        <m:t>= 2∗50+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0">
                              <a:latin typeface="Cambria Math" panose="02040503050406030204" pitchFamily="18" charset="0"/>
                            </a:rPr>
                            <m:t>2∗30+1∗60 </m:t>
                          </m:r>
                        </m:e>
                      </m:d>
                      <m:r>
                        <a:rPr lang="de-AT" i="0">
                          <a:latin typeface="Cambria Math" panose="02040503050406030204" pitchFamily="18" charset="0"/>
                        </a:rPr>
                        <m:t>=220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322136"/>
                <a:ext cx="404931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0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1131590"/>
            <a:ext cx="8208912" cy="2304256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X- Optimierung</a:t>
            </a:r>
          </a:p>
          <a:p>
            <a:r>
              <a:rPr lang="de-DE" dirty="0"/>
              <a:t>Aufträge die abgearbeitet werden sollen sind bekannt</a:t>
            </a:r>
          </a:p>
          <a:p>
            <a:r>
              <a:rPr lang="de-DE" dirty="0"/>
              <a:t>Damit kann entschieden werden</a:t>
            </a:r>
          </a:p>
          <a:p>
            <a:pPr lvl="1"/>
            <a:r>
              <a:rPr lang="de-DE" dirty="0"/>
              <a:t>welche Produkte ‚billig‘ gelagert werden sollen</a:t>
            </a:r>
          </a:p>
          <a:p>
            <a:pPr lvl="1"/>
            <a:r>
              <a:rPr lang="de-DE" dirty="0"/>
              <a:t>ob Produkte im selben Regal gelagert werden sollen</a:t>
            </a:r>
          </a:p>
        </p:txBody>
      </p:sp>
    </p:spTree>
    <p:extLst>
      <p:ext uri="{BB962C8B-B14F-4D97-AF65-F5344CB8AC3E}">
        <p14:creationId xmlns:p14="http://schemas.microsoft.com/office/powerpoint/2010/main" val="147445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95536" y="1056351"/>
            <a:ext cx="8208912" cy="651303"/>
          </a:xfrm>
        </p:spPr>
        <p:txBody>
          <a:bodyPr>
            <a:normAutofit/>
          </a:bodyPr>
          <a:lstStyle/>
          <a:p>
            <a:r>
              <a:rPr lang="de-AT" sz="1800" b="1" dirty="0"/>
              <a:t>Tipps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1689652"/>
            <a:ext cx="8208912" cy="3618402"/>
          </a:xfrm>
        </p:spPr>
        <p:txBody>
          <a:bodyPr/>
          <a:lstStyle/>
          <a:p>
            <a:r>
              <a:rPr lang="de-AT" dirty="0"/>
              <a:t>Sehen sie sich den vorhandenen Code an</a:t>
            </a:r>
          </a:p>
          <a:p>
            <a:pPr lvl="1"/>
            <a:r>
              <a:rPr lang="de-AT" dirty="0"/>
              <a:t>Sie dürfen (fast) alles verändern </a:t>
            </a:r>
            <a:r>
              <a:rPr lang="de-AT" dirty="0">
                <a:sym typeface="Wingdings" panose="05000000000000000000" pitchFamily="2" charset="2"/>
              </a:rPr>
              <a:t> Output muss gleich bleiben</a:t>
            </a:r>
            <a:endParaRPr lang="de-AT" dirty="0"/>
          </a:p>
          <a:p>
            <a:r>
              <a:rPr lang="de-AT" dirty="0"/>
              <a:t>Zuerst gültige Lösung</a:t>
            </a:r>
          </a:p>
          <a:p>
            <a:r>
              <a:rPr lang="de-AT" dirty="0"/>
              <a:t>Dann erst Optimierung</a:t>
            </a:r>
          </a:p>
        </p:txBody>
      </p:sp>
    </p:spTree>
    <p:extLst>
      <p:ext uri="{BB962C8B-B14F-4D97-AF65-F5344CB8AC3E}">
        <p14:creationId xmlns:p14="http://schemas.microsoft.com/office/powerpoint/2010/main" val="102032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1800" b="1" dirty="0"/>
              <a:t>Klassendiagramm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696268"/>
          </a:xfrm>
        </p:spPr>
        <p:txBody>
          <a:bodyPr>
            <a:noAutofit/>
          </a:bodyPr>
          <a:lstStyle/>
          <a:p>
            <a:r>
              <a:rPr lang="de-AT" dirty="0"/>
              <a:t>Siehe Seite 11</a:t>
            </a:r>
          </a:p>
          <a:p>
            <a:r>
              <a:rPr lang="de-AT" dirty="0" err="1"/>
              <a:t>Einsprungspunkt</a:t>
            </a:r>
            <a:r>
              <a:rPr lang="de-AT" dirty="0"/>
              <a:t> ist</a:t>
            </a:r>
          </a:p>
          <a:p>
            <a:pPr lvl="1"/>
            <a:r>
              <a:rPr lang="de-AT" sz="1400" i="1" dirty="0" err="1"/>
              <a:t>Solution.AssignProducts</a:t>
            </a:r>
            <a:r>
              <a:rPr lang="de-AT" sz="1400" i="1" dirty="0"/>
              <a:t>(…)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4" y="464468"/>
            <a:ext cx="3217901" cy="42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Bewertung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r>
              <a:rPr lang="de-DE" sz="1600" dirty="0"/>
              <a:t>Nur auf den Abgabeserver hochgeladene Ergebnisse werden bewertet</a:t>
            </a:r>
          </a:p>
          <a:p>
            <a:r>
              <a:rPr lang="de-DE" sz="1600" dirty="0"/>
              <a:t>Nur Abgaben die alle Muss-Kriterien erfüllen werden bewertet</a:t>
            </a:r>
          </a:p>
          <a:p>
            <a:pPr lvl="1"/>
            <a:r>
              <a:rPr lang="de-DE" dirty="0"/>
              <a:t>Alle Produkte haben einen Lagerplatz</a:t>
            </a:r>
          </a:p>
          <a:p>
            <a:pPr lvl="1"/>
            <a:r>
              <a:rPr lang="de-DE" dirty="0"/>
              <a:t>Kein Produkt auf mehr als drei Lagerplätzen</a:t>
            </a:r>
          </a:p>
          <a:p>
            <a:pPr lvl="1"/>
            <a:r>
              <a:rPr lang="de-DE" dirty="0"/>
              <a:t>Kriterien für Lagerung werden eingehalten</a:t>
            </a:r>
          </a:p>
          <a:p>
            <a:r>
              <a:rPr lang="de-DE" sz="1600" dirty="0"/>
              <a:t>Gesamtkosten der Abarbeitung der Aufträge (möglichst gering)</a:t>
            </a:r>
          </a:p>
          <a:p>
            <a:r>
              <a:rPr lang="de-DE" sz="1600" dirty="0"/>
              <a:t>Abgabezeitpunkt (möglichst früh)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37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Aufgabenstellung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pPr marL="0" indent="0" algn="ctr">
              <a:buNone/>
            </a:pPr>
            <a:r>
              <a:rPr lang="de-DE" sz="4800" b="1" dirty="0"/>
              <a:t>„Einräumung“</a:t>
            </a:r>
            <a:endParaRPr lang="de-DE" sz="4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3227214" y="1601812"/>
            <a:ext cx="61683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599772"/>
              </p:ext>
            </p:extLst>
          </p:nvPr>
        </p:nvGraphicFramePr>
        <p:xfrm>
          <a:off x="2123728" y="2643758"/>
          <a:ext cx="3880892" cy="200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r:id="rId4" imgW="23480410" imgH="12139721" progId="CorelDraw.Graphic.17">
                  <p:embed/>
                </p:oleObj>
              </mc:Choice>
              <mc:Fallback>
                <p:oleObj r:id="rId4" imgW="23480410" imgH="12139721" progId="CorelDraw.Graphic.17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643758"/>
                        <a:ext cx="3880892" cy="2004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49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Aufgabe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r>
              <a:rPr lang="de-DE" dirty="0"/>
              <a:t>Zuweisen von Lagerorten zu Produkten</a:t>
            </a:r>
          </a:p>
          <a:p>
            <a:r>
              <a:rPr lang="de-DE" dirty="0"/>
              <a:t>Lagerkriterien für Produkte werden eingehalten</a:t>
            </a:r>
          </a:p>
          <a:p>
            <a:r>
              <a:rPr lang="de-DE" dirty="0"/>
              <a:t>Eine bekannte Menge von Aufträgen kann möglichst gut abgearbeitet werden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93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10"/>
          </p:nvPr>
        </p:nvSpPr>
        <p:spPr>
          <a:xfrm>
            <a:off x="323528" y="1131590"/>
            <a:ext cx="8208912" cy="3672408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Details zum Lager I</a:t>
            </a:r>
          </a:p>
          <a:p>
            <a:r>
              <a:rPr lang="de-DE" dirty="0"/>
              <a:t>Lager besteht aus unterschiedlichen Zonen</a:t>
            </a:r>
          </a:p>
          <a:p>
            <a:pPr lvl="1"/>
            <a:r>
              <a:rPr lang="de-DE" dirty="0"/>
              <a:t>Schnelldreher</a:t>
            </a:r>
          </a:p>
          <a:p>
            <a:pPr lvl="1"/>
            <a:r>
              <a:rPr lang="de-DE" dirty="0" err="1"/>
              <a:t>Langsamdreher</a:t>
            </a:r>
            <a:endParaRPr lang="de-DE" dirty="0"/>
          </a:p>
          <a:p>
            <a:pPr lvl="1"/>
            <a:r>
              <a:rPr lang="de-DE" dirty="0"/>
              <a:t>Gekühlt</a:t>
            </a:r>
          </a:p>
          <a:p>
            <a:pPr lvl="1"/>
            <a:r>
              <a:rPr lang="de-DE" dirty="0"/>
              <a:t>Gefroren</a:t>
            </a:r>
          </a:p>
          <a:p>
            <a:pPr lvl="1"/>
            <a:r>
              <a:rPr lang="de-DE" dirty="0"/>
              <a:t>Tresor für wertvolle Produkte</a:t>
            </a:r>
          </a:p>
          <a:p>
            <a:pPr lvl="1"/>
            <a:r>
              <a:rPr lang="de-DE" dirty="0"/>
              <a:t>Gekühlter Tresor für gekühlte, wertvolle Produkte</a:t>
            </a:r>
          </a:p>
        </p:txBody>
      </p:sp>
    </p:spTree>
    <p:extLst>
      <p:ext uri="{BB962C8B-B14F-4D97-AF65-F5344CB8AC3E}">
        <p14:creationId xmlns:p14="http://schemas.microsoft.com/office/powerpoint/2010/main" val="126074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>
          <a:xfrm>
            <a:off x="251520" y="1131590"/>
            <a:ext cx="8208912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DE" sz="1600" b="1" dirty="0"/>
              <a:t>Details zum Lager II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0761"/>
              </p:ext>
            </p:extLst>
          </p:nvPr>
        </p:nvGraphicFramePr>
        <p:xfrm>
          <a:off x="1694815" y="1721837"/>
          <a:ext cx="5754370" cy="2938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5025"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Zone</a:t>
                      </a:r>
                      <a:endParaRPr lang="de-AT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Anzahl Regale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Lagerorte pro Regal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Kosten pro Lagerort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Gekühlt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Gefroren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Gesichert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ZONE_SCHNELLDREHER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41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12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ZONE_LANGSAMDREHER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250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12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20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ZONE_GEKUEHLT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25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30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ZONE_GEFROREN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40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ZONE_TRESOR</a:t>
                      </a:r>
                      <a:endParaRPr lang="de-AT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50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ZONE_TRESOR_GEKUEHLT</a:t>
                      </a:r>
                      <a:endParaRPr lang="de-AT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5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60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de-AT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de-AT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98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1203598"/>
            <a:ext cx="8208912" cy="3672408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I</a:t>
            </a:r>
          </a:p>
          <a:p>
            <a:r>
              <a:rPr lang="de-DE" dirty="0"/>
              <a:t>Jedes Produkt muss zumindest einen zugewiesenen Lagerort haben</a:t>
            </a:r>
          </a:p>
          <a:p>
            <a:r>
              <a:rPr lang="de-DE" dirty="0"/>
              <a:t>Kein Produkt darf mehr als drei Lagerorte haben</a:t>
            </a:r>
          </a:p>
          <a:p>
            <a:r>
              <a:rPr lang="de-DE" dirty="0"/>
              <a:t>Lagerkriterien müssen eingehalten sein</a:t>
            </a:r>
          </a:p>
        </p:txBody>
      </p:sp>
    </p:spTree>
    <p:extLst>
      <p:ext uri="{BB962C8B-B14F-4D97-AF65-F5344CB8AC3E}">
        <p14:creationId xmlns:p14="http://schemas.microsoft.com/office/powerpoint/2010/main" val="26359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555526"/>
            <a:ext cx="8208912" cy="3672408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II</a:t>
            </a: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415926"/>
              </p:ext>
            </p:extLst>
          </p:nvPr>
        </p:nvGraphicFramePr>
        <p:xfrm>
          <a:off x="1175623" y="771550"/>
          <a:ext cx="7565301" cy="3907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8" r:id="rId3" imgW="23480410" imgH="12139721" progId="CorelDraw.Graphic.17">
                  <p:embed/>
                </p:oleObj>
              </mc:Choice>
              <mc:Fallback>
                <p:oleObj r:id="rId3" imgW="23480410" imgH="12139721" progId="CorelDraw.Graphic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623" y="771550"/>
                        <a:ext cx="7565301" cy="3907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83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555526"/>
            <a:ext cx="8208912" cy="3672408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III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 flipV="1">
            <a:off x="2716483" y="1707653"/>
            <a:ext cx="94873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43744"/>
              </p:ext>
            </p:extLst>
          </p:nvPr>
        </p:nvGraphicFramePr>
        <p:xfrm>
          <a:off x="1240582" y="767908"/>
          <a:ext cx="7572350" cy="391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5" r:id="rId3" imgW="23492637" imgH="12139721" progId="CorelDraw.Graphic.17">
                  <p:embed/>
                </p:oleObj>
              </mc:Choice>
              <mc:Fallback>
                <p:oleObj r:id="rId3" imgW="23492637" imgH="12139721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0582" y="767908"/>
                        <a:ext cx="7572350" cy="39115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395536" y="555526"/>
            <a:ext cx="8208912" cy="3672408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Einräumung 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 flipV="1">
            <a:off x="2945382" y="1635645"/>
            <a:ext cx="92584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862575"/>
              </p:ext>
            </p:extLst>
          </p:nvPr>
        </p:nvGraphicFramePr>
        <p:xfrm>
          <a:off x="1403648" y="780134"/>
          <a:ext cx="7409284" cy="38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r:id="rId3" imgW="23492637" imgH="12139721" progId="CorelDraw.Graphic.17">
                  <p:embed/>
                </p:oleObj>
              </mc:Choice>
              <mc:Fallback>
                <p:oleObj r:id="rId3" imgW="23492637" imgH="12139721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780134"/>
                        <a:ext cx="7409284" cy="3827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39783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_Version xmlns="http://schemas.microsoft.com/sharepoint/v3/fields">1</_Version>
    <TaxKeywordTaxHTField xmlns="6b61d165-759e-4482-8fa0-2c7bfbf93bcc">
      <Terms xmlns="http://schemas.microsoft.com/office/infopath/2007/PartnerControls"/>
    </TaxKeywordTaxHTField>
    <_Status xmlns="http://schemas.microsoft.com/sharepoint/v3/fields">Nicht begonnen</_Status>
    <TaxCatchAll xmlns="b55d0ea5-8004-406e-9439-233dc2e14821"/>
    <JobTitle xmlns="http://schemas.microsoft.com/sharepoint/v3" xsi:nil="true"/>
    <Categories xmlns="http://schemas.microsoft.com/sharepoint/v3" xsi:nil="true"/>
    <Verantwortlich xmlns="799af86e-ed29-4a16-b9d3-72d9af0cfc8c">
      <UserInfo>
        <DisplayName>Mag. Margit Woegerer</DisplayName>
        <AccountId>20</AccountId>
        <AccountType/>
      </UserInfo>
    </Verantwortlich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2D0A6FEC953E44B8BA28422DB1FCB8" ma:contentTypeVersion="14" ma:contentTypeDescription="Ein neues Dokument erstellen." ma:contentTypeScope="" ma:versionID="d186294c0cd1fe278cb3afdde13b0911">
  <xsd:schema xmlns:xsd="http://www.w3.org/2001/XMLSchema" xmlns:xs="http://www.w3.org/2001/XMLSchema" xmlns:p="http://schemas.microsoft.com/office/2006/metadata/properties" xmlns:ns1="http://schemas.microsoft.com/sharepoint/v3/fields" xmlns:ns2="http://schemas.microsoft.com/sharepoint/v3" xmlns:ns3="b55d0ea5-8004-406e-9439-233dc2e14821" xmlns:ns4="799af86e-ed29-4a16-b9d3-72d9af0cfc8c" xmlns:ns5="6b61d165-759e-4482-8fa0-2c7bfbf93bcc" targetNamespace="http://schemas.microsoft.com/office/2006/metadata/properties" ma:root="true" ma:fieldsID="ae16fd7e6f9e58d1d9ba6ca17c14fd3c" ns1:_="" ns2:_="" ns3:_="" ns4:_="" ns5:_="">
    <xsd:import namespace="http://schemas.microsoft.com/sharepoint/v3/fields"/>
    <xsd:import namespace="http://schemas.microsoft.com/sharepoint/v3"/>
    <xsd:import namespace="b55d0ea5-8004-406e-9439-233dc2e14821"/>
    <xsd:import namespace="799af86e-ed29-4a16-b9d3-72d9af0cfc8c"/>
    <xsd:import namespace="6b61d165-759e-4482-8fa0-2c7bfbf93bcc"/>
    <xsd:element name="properties">
      <xsd:complexType>
        <xsd:sequence>
          <xsd:element name="documentManagement">
            <xsd:complexType>
              <xsd:all>
                <xsd:element ref="ns2:Categories" minOccurs="0"/>
                <xsd:element ref="ns2:Language"/>
                <xsd:element ref="ns1:_Version"/>
                <xsd:element ref="ns1:_Status" minOccurs="0"/>
                <xsd:element ref="ns2:JobTitle" minOccurs="0"/>
                <xsd:element ref="ns3:TaxCatchAll" minOccurs="0"/>
                <xsd:element ref="ns4:Verantwortlich"/>
                <xsd:element ref="ns5:_dlc_DocId" minOccurs="0"/>
                <xsd:element ref="ns5:_dlc_DocIdUrl" minOccurs="0"/>
                <xsd:element ref="ns5:_dlc_DocIdPersistId" minOccurs="0"/>
                <xsd:element ref="ns5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5" ma:displayName="Version" ma:default="1" ma:internalName="_Version">
      <xsd:simpleType>
        <xsd:restriction base="dms:Text">
          <xsd:maxLength value="255"/>
        </xsd:restriction>
      </xsd:simpleType>
    </xsd:element>
    <xsd:element name="_Status" ma:index="6" nillable="true" ma:displayName="Status" ma:default="Nicht begonnen" ma:internalName="_Status">
      <xsd:simpleType>
        <xsd:union memberTypes="dms:Text">
          <xsd:simpleType>
            <xsd:restriction base="dms:Choice">
              <xsd:enumeration value="Nicht begonnen"/>
              <xsd:enumeration value="Entwurf"/>
              <xsd:enumeration value="Durchgesehen"/>
              <xsd:enumeration value="Geplant"/>
              <xsd:enumeration value="Veröffentlicht"/>
              <xsd:enumeration value="Endgültig"/>
              <xsd:enumeration value="Abgelaufe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ategories" ma:index="1" nillable="true" ma:displayName="Categories" ma:description="" ma:internalName="Categories">
      <xsd:simpleType>
        <xsd:restriction base="dms:Text"/>
      </xsd:simpleType>
    </xsd:element>
    <xsd:element name="Language" ma:index="4" ma:displayName="Language" ma:default="German (Germany)" ma:format="Dropdown" ma:internalName="Language">
      <xsd:simpleType>
        <xsd:union memberTypes="dms:Text">
          <xsd:simpleType>
            <xsd:restriction base="dms:Choice">
              <xsd:enumeration value="Arabic (Saudi Arabia)"/>
              <xsd:enumeration value="Bulgarian (Bulgaria)"/>
              <xsd:enumeration value="Chinese (Hong Kong S.A.R.)"/>
              <xsd:enumeration value="Chinese (People's Republic of China)"/>
              <xsd:enumeration value="Chinese (Taiwan)"/>
              <xsd:enumeration value="Croatian (Croatia)"/>
              <xsd:enumeration value="Czech (Czech Republic)"/>
              <xsd:enumeration value="Danish (Denmark)"/>
              <xsd:enumeration value="Dutch (Netherlands)"/>
              <xsd:enumeration value="English"/>
              <xsd:enumeration value="Estonian (Estonia)"/>
              <xsd:enumeration value="Finnish (Finland)"/>
              <xsd:enumeration value="French (France)"/>
              <xsd:enumeration value="German (Germany)"/>
              <xsd:enumeration value="Greek (Greece)"/>
              <xsd:enumeration value="Hebrew (Israel)"/>
              <xsd:enumeration value="Hindi (India)"/>
              <xsd:enumeration value="Hungarian (Hungary)"/>
              <xsd:enumeration value="Indonesian (Indonesia)"/>
              <xsd:enumeration value="Italian (Italy)"/>
              <xsd:enumeration value="Japanese (Japan)"/>
              <xsd:enumeration value="Korean (Korea)"/>
              <xsd:enumeration value="Latvian (Latvia)"/>
              <xsd:enumeration value="Lithuanian (Lithuania)"/>
              <xsd:enumeration value="Malay (Malaysia)"/>
              <xsd:enumeration value="Norwegian (Bokmal) (Norway)"/>
              <xsd:enumeration value="Polish (Poland)"/>
              <xsd:enumeration value="Portuguese (Brazil)"/>
              <xsd:enumeration value="Portuguese (Portugal)"/>
              <xsd:enumeration value="Romanian (Romania)"/>
              <xsd:enumeration value="Russian (Russia)"/>
              <xsd:enumeration value="Serbian (Latin) (Serbia)"/>
              <xsd:enumeration value="Slovak (Slovakia)"/>
              <xsd:enumeration value="Slovenian (Slovenia)"/>
              <xsd:enumeration value="Spanish (Spain)"/>
              <xsd:enumeration value="Swedish (Sweden)"/>
              <xsd:enumeration value="Thai (Thailand)"/>
              <xsd:enumeration value="Turkish (Turkey)"/>
              <xsd:enumeration value="Ukrainian (Ukraine)"/>
              <xsd:enumeration value="Urdu (Islamic Republic of Pakistan)"/>
              <xsd:enumeration value="Vietnamese (Vietnam)"/>
            </xsd:restriction>
          </xsd:simpleType>
        </xsd:union>
      </xsd:simpleType>
    </xsd:element>
    <xsd:element name="JobTitle" ma:index="7" nillable="true" ma:displayName="Position" ma:internalName="JobTitl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d0ea5-8004-406e-9439-233dc2e1482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description="" ma:hidden="true" ma:list="{d7287245-f2b8-46d8-9f5f-3c35d8730a84}" ma:internalName="TaxCatchAll" ma:showField="CatchAllData" ma:web="b55d0ea5-8004-406e-9439-233dc2e148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af86e-ed29-4a16-b9d3-72d9af0cfc8c" elementFormDefault="qualified">
    <xsd:import namespace="http://schemas.microsoft.com/office/2006/documentManagement/types"/>
    <xsd:import namespace="http://schemas.microsoft.com/office/infopath/2007/PartnerControls"/>
    <xsd:element name="Verantwortlich" ma:index="15" ma:displayName="Verantwortlich" ma:list="UserInfo" ma:SharePointGroup="0" ma:internalName="Verantwortlich" ma:readOnly="false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1d165-759e-4482-8fa0-2c7bfbf93bcc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7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KeywordTaxHTField" ma:index="20" nillable="true" ma:taxonomy="true" ma:internalName="TaxKeywordTaxHTField" ma:taxonomyFieldName="TaxKeyword" ma:displayName="Unternehmensstichwörter" ma:fieldId="{23f27201-bee3-471e-b2e7-b64fd8b7ca38}" ma:taxonomyMulti="true" ma:sspId="55943239-db2c-45bf-b19d-7aff45669ec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altstyp"/>
        <xsd:element ref="dc:title" minOccurs="0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0" ma:displayName="Category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A54D2-2DF6-45C0-B9D5-6124E8E2B5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A8DA32-69C5-409F-929F-FEE395A3E44A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b55d0ea5-8004-406e-9439-233dc2e14821"/>
    <ds:schemaRef ds:uri="http://purl.org/dc/terms/"/>
    <ds:schemaRef ds:uri="http://schemas.microsoft.com/office/infopath/2007/PartnerControls"/>
    <ds:schemaRef ds:uri="6b61d165-759e-4482-8fa0-2c7bfbf93bcc"/>
    <ds:schemaRef ds:uri="http://schemas.microsoft.com/office/2006/documentManagement/types"/>
    <ds:schemaRef ds:uri="799af86e-ed29-4a16-b9d3-72d9af0cfc8c"/>
    <ds:schemaRef ds:uri="http://schemas.microsoft.com/sharepoint/v3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EA96E4A-A488-4107-8E0C-DF642EA20CA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152BAA-10DB-4494-9175-E83089ADC6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sharepoint/v3"/>
    <ds:schemaRef ds:uri="b55d0ea5-8004-406e-9439-233dc2e14821"/>
    <ds:schemaRef ds:uri="799af86e-ed29-4a16-b9d3-72d9af0cfc8c"/>
    <ds:schemaRef ds:uri="6b61d165-759e-4482-8fa0-2c7bfbf93b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</Words>
  <Application>Microsoft Office PowerPoint</Application>
  <PresentationFormat>Bildschirmpräsentation (16:9)</PresentationFormat>
  <Paragraphs>122</Paragraphs>
  <Slides>18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Wingdings</vt:lpstr>
      <vt:lpstr>Benutzerdefiniertes Design</vt:lpstr>
      <vt:lpstr>Larissa</vt:lpstr>
      <vt:lpstr>CorelDraw.Graphic.17</vt:lpstr>
      <vt:lpstr>PowerPoint-Präsentation</vt:lpstr>
      <vt:lpstr>Aufgabenstellung</vt:lpstr>
      <vt:lpstr>Aufgabe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Tipps</vt:lpstr>
      <vt:lpstr>Klassendiagramm</vt:lpstr>
      <vt:lpstr>Bewertung</vt:lpstr>
    </vt:vector>
  </TitlesOfParts>
  <Company>KNAPP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Pichler</dc:creator>
  <cp:lastModifiedBy>LOEFLER Mario</cp:lastModifiedBy>
  <cp:revision>243</cp:revision>
  <cp:lastPrinted>2015-03-02T13:32:19Z</cp:lastPrinted>
  <dcterms:created xsi:type="dcterms:W3CDTF">2014-01-16T12:36:18Z</dcterms:created>
  <dcterms:modified xsi:type="dcterms:W3CDTF">2018-03-15T07:17:53Z</dcterms:modified>
  <cp:contentStatus>Not Started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0x0101002F2D0A6FEC953E44B8BA28422DB1FCB8</vt:lpwstr>
  </property>
  <property fmtid="{D5CDD505-2E9C-101B-9397-08002B2CF9AE}" pid="3" name="TaxKeyword">
    <vt:lpwstr/>
  </property>
</Properties>
</file>